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5143500" cy="9144000"/>
  <p:embeddedFontLst>
    <p:embeddedFont>
      <p:font typeface="Noto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jAI7ra7O0HnkwszIMvke4b7oNK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NotoSans-bold.fntdata"/><Relationship Id="rId16" Type="http://schemas.openxmlformats.org/officeDocument/2006/relationships/font" Target="fonts/NotoSans-regular.fntdata"/><Relationship Id="rId5" Type="http://schemas.openxmlformats.org/officeDocument/2006/relationships/slide" Target="slides/slide1.xml"/><Relationship Id="rId19" Type="http://schemas.openxmlformats.org/officeDocument/2006/relationships/font" Target="fonts/NotoSans-boldItalic.fntdata"/><Relationship Id="rId6" Type="http://schemas.openxmlformats.org/officeDocument/2006/relationships/slide" Target="slides/slide2.xml"/><Relationship Id="rId18" Type="http://schemas.openxmlformats.org/officeDocument/2006/relationships/font" Target="fonts/Noto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" name="Google Shape;2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917bc7803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8917bc7803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8917bc7803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5.png"/><Relationship Id="rId13" Type="http://schemas.openxmlformats.org/officeDocument/2006/relationships/image" Target="../media/image43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40.png"/><Relationship Id="rId9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Relationship Id="rId7" Type="http://schemas.openxmlformats.org/officeDocument/2006/relationships/image" Target="../media/image41.png"/><Relationship Id="rId8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Relationship Id="rId4" Type="http://schemas.openxmlformats.org/officeDocument/2006/relationships/image" Target="../media/image17.png"/><Relationship Id="rId5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hyperlink" Target="https://github.com/mihai-tuinea/launchadvisor" TargetMode="External"/><Relationship Id="rId11" Type="http://schemas.openxmlformats.org/officeDocument/2006/relationships/image" Target="../media/image34.png"/><Relationship Id="rId10" Type="http://schemas.openxmlformats.org/officeDocument/2006/relationships/image" Target="../media/image19.png"/><Relationship Id="rId9" Type="http://schemas.openxmlformats.org/officeDocument/2006/relationships/image" Target="../media/image32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hyperlink" Target="https://github.com/mihai-tuinea/LEO-ROCKET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" name="Google Shape;17;p1"/>
          <p:cNvPicPr preferRelativeResize="0"/>
          <p:nvPr/>
        </p:nvPicPr>
        <p:blipFill rotWithShape="1">
          <a:blip r:embed="rId4">
            <a:alphaModFix amt="4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1124303" y="1064419"/>
            <a:ext cx="6895365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4050"/>
              <a:buFont typeface="Noto Sans"/>
              <a:buNone/>
            </a:pPr>
            <a:r>
              <a:rPr b="1" i="0" lang="en-US" sz="4050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Orbital Refueling &amp; Towing</a:t>
            </a:r>
            <a:endParaRPr b="0" i="0" sz="4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1724155" y="1978819"/>
            <a:ext cx="5695662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2025"/>
              <a:buFont typeface="Noto Sans"/>
              <a:buNone/>
            </a:pPr>
            <a:r>
              <a:rPr b="1" lang="en-US" sz="2025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Propelling humanity beyond the limits of what was once possible.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1714500" y="2650331"/>
            <a:ext cx="571500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350"/>
              <a:buFont typeface="Noto Sans"/>
              <a:buNone/>
            </a:pPr>
            <a:r>
              <a:rPr b="0" i="0" lang="en-US" sz="1350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We're making a towing and refueling company in orbit with an amazing team and a feature-complete proof of concept.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3492847" y="3879056"/>
            <a:ext cx="2158278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Investor Presentation | Q4 2025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92" name="Google Shape;29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9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Use of Funds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4" name="Google Shape;29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671514"/>
            <a:ext cx="4107600" cy="2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9"/>
          <p:cNvSpPr/>
          <p:nvPr/>
        </p:nvSpPr>
        <p:spPr>
          <a:xfrm>
            <a:off x="357188" y="3314700"/>
            <a:ext cx="4107656" cy="1164431"/>
          </a:xfrm>
          <a:prstGeom prst="rect">
            <a:avLst/>
          </a:prstGeom>
          <a:solidFill>
            <a:srgbClr val="1282A2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9"/>
          <p:cNvSpPr/>
          <p:nvPr/>
        </p:nvSpPr>
        <p:spPr>
          <a:xfrm>
            <a:off x="357188" y="3314700"/>
            <a:ext cx="28575" cy="1164431"/>
          </a:xfrm>
          <a:prstGeom prst="rect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"/>
          <p:cNvSpPr/>
          <p:nvPr/>
        </p:nvSpPr>
        <p:spPr>
          <a:xfrm>
            <a:off x="464344" y="3421856"/>
            <a:ext cx="3893344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Investment Summary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9"/>
          <p:cNvSpPr/>
          <p:nvPr/>
        </p:nvSpPr>
        <p:spPr>
          <a:xfrm>
            <a:off x="464344" y="3686175"/>
            <a:ext cx="13598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Estimated Monthly Burn: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9"/>
          <p:cNvSpPr/>
          <p:nvPr/>
        </p:nvSpPr>
        <p:spPr>
          <a:xfrm>
            <a:off x="3210558" y="3686175"/>
            <a:ext cx="114713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$550K–$800K/month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9"/>
          <p:cNvSpPr/>
          <p:nvPr/>
        </p:nvSpPr>
        <p:spPr>
          <a:xfrm>
            <a:off x="464344" y="3914775"/>
            <a:ext cx="179439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Months from Funding to Launch: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9"/>
          <p:cNvSpPr/>
          <p:nvPr/>
        </p:nvSpPr>
        <p:spPr>
          <a:xfrm>
            <a:off x="3579744" y="3914775"/>
            <a:ext cx="77794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24–30 months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9"/>
          <p:cNvSpPr/>
          <p:nvPr/>
        </p:nvSpPr>
        <p:spPr>
          <a:xfrm>
            <a:off x="464344" y="4143375"/>
            <a:ext cx="130052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Total Funding Required: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9"/>
          <p:cNvSpPr/>
          <p:nvPr/>
        </p:nvSpPr>
        <p:spPr>
          <a:xfrm>
            <a:off x="3695886" y="4143375"/>
            <a:ext cx="66180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</a:t>
            </a:r>
            <a:r>
              <a:rPr b="1" lang="en-US" sz="837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20</a:t>
            </a: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M–$2</a:t>
            </a:r>
            <a:r>
              <a:rPr b="1" lang="en-US" sz="837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4679156" y="671513"/>
            <a:ext cx="4107656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Engineering &amp; Mission Team (~$350K–$500K/month)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5" name="Google Shape;30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9156" y="978694"/>
            <a:ext cx="114300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9"/>
          <p:cNvSpPr/>
          <p:nvPr/>
        </p:nvSpPr>
        <p:spPr>
          <a:xfrm>
            <a:off x="4864894" y="957263"/>
            <a:ext cx="3921919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Propulsion &amp; Refueling Engineers – responsible for electric propulsion (xenon-based), monopropellant thrusters, RAFTI refueling interfaces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7" name="Google Shape;30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9156" y="1355861"/>
            <a:ext cx="142875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9"/>
          <p:cNvSpPr/>
          <p:nvPr/>
        </p:nvSpPr>
        <p:spPr>
          <a:xfrm>
            <a:off x="4893469" y="1334430"/>
            <a:ext cx="389334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Autonomous Docking &amp; Robotics Engineers – responsible for capture arms, satellite servicing hardware, RRM tool integration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9" name="Google Shape;309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79156" y="1733029"/>
            <a:ext cx="142875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9"/>
          <p:cNvSpPr/>
          <p:nvPr/>
        </p:nvSpPr>
        <p:spPr>
          <a:xfrm>
            <a:off x="4893469" y="1711598"/>
            <a:ext cx="389334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Flight Operations Software &amp; Ground Segment Team – development of autonomous servicing software, mission planning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1" name="Google Shape;311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79156" y="2110197"/>
            <a:ext cx="114300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9"/>
          <p:cNvSpPr/>
          <p:nvPr/>
        </p:nvSpPr>
        <p:spPr>
          <a:xfrm>
            <a:off x="4864894" y="2088766"/>
            <a:ext cx="3921919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Science Payload &amp; Cryogenics Engineers – design of protein crystallization incubators, cryogenic dewars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9"/>
          <p:cNvSpPr/>
          <p:nvPr/>
        </p:nvSpPr>
        <p:spPr>
          <a:xfrm>
            <a:off x="4679156" y="2551658"/>
            <a:ext cx="4107656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Contractors &amp; Agencies (~$150K–$250K/month)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4" name="Google Shape;31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79156" y="2858839"/>
            <a:ext cx="100013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9"/>
          <p:cNvSpPr/>
          <p:nvPr/>
        </p:nvSpPr>
        <p:spPr>
          <a:xfrm>
            <a:off x="4850606" y="2837408"/>
            <a:ext cx="3936206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Testing Facilities – vacuum chambers, vibration &amp; thermal vacuum testing for cryogenic payloads and RAFTI docking systems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6" name="Google Shape;316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79156" y="3236007"/>
            <a:ext cx="142875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"/>
          <p:cNvSpPr/>
          <p:nvPr/>
        </p:nvSpPr>
        <p:spPr>
          <a:xfrm>
            <a:off x="4893469" y="3214576"/>
            <a:ext cx="389334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Launch Integration Partners – coordination with rideshare providers (SpaceX, Rocket Lab, Arianespace)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9"/>
          <p:cNvSpPr/>
          <p:nvPr/>
        </p:nvSpPr>
        <p:spPr>
          <a:xfrm>
            <a:off x="4679156" y="3677469"/>
            <a:ext cx="4107656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Accounting, Regulatory, &amp; Legal (~$50K–$75K/month)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9" name="Google Shape;319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79156" y="3984650"/>
            <a:ext cx="85725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9"/>
          <p:cNvSpPr/>
          <p:nvPr/>
        </p:nvSpPr>
        <p:spPr>
          <a:xfrm>
            <a:off x="4836319" y="3963219"/>
            <a:ext cx="395049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Licensing &amp; Export Control – compliance with FAA, FCC, ITAR, and NOAA for servicing operations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21" name="Google Shape;321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679156" y="4361817"/>
            <a:ext cx="114300" cy="29858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9"/>
          <p:cNvSpPr/>
          <p:nvPr/>
        </p:nvSpPr>
        <p:spPr>
          <a:xfrm>
            <a:off x="4864894" y="4340386"/>
            <a:ext cx="3921919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Insurance &amp; Risk Management – spacecraft liability insurance, on-orbit servicing insurance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32125" y="671525"/>
            <a:ext cx="3757799" cy="20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9" name="Google Shape;32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03500"/>
            <a:ext cx="9144000" cy="664368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10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Investor Returns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/>
          <p:nvPr/>
        </p:nvSpPr>
        <p:spPr>
          <a:xfrm>
            <a:off x="357188" y="671513"/>
            <a:ext cx="4107656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Scenarios for Investor Returns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0"/>
          <p:cNvSpPr/>
          <p:nvPr/>
        </p:nvSpPr>
        <p:spPr>
          <a:xfrm>
            <a:off x="357200" y="985850"/>
            <a:ext cx="4107600" cy="669600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0"/>
          <p:cNvSpPr/>
          <p:nvPr/>
        </p:nvSpPr>
        <p:spPr>
          <a:xfrm>
            <a:off x="357200" y="985850"/>
            <a:ext cx="28500" cy="669600"/>
          </a:xfrm>
          <a:prstGeom prst="rect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0"/>
          <p:cNvSpPr/>
          <p:nvPr/>
        </p:nvSpPr>
        <p:spPr>
          <a:xfrm>
            <a:off x="464356" y="1057602"/>
            <a:ext cx="38934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A (Best Case)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10"/>
          <p:cNvSpPr/>
          <p:nvPr/>
        </p:nvSpPr>
        <p:spPr>
          <a:xfrm>
            <a:off x="464356" y="1239375"/>
            <a:ext cx="3893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First refueling/towing mission generates &gt;$200M in contracts. Expand to a multi-vehicle fleet. License docking/refueling tech and partner with more companies.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0"/>
          <p:cNvSpPr/>
          <p:nvPr/>
        </p:nvSpPr>
        <p:spPr>
          <a:xfrm>
            <a:off x="357200" y="1727293"/>
            <a:ext cx="4107600" cy="784500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0"/>
          <p:cNvSpPr/>
          <p:nvPr/>
        </p:nvSpPr>
        <p:spPr>
          <a:xfrm>
            <a:off x="357200" y="1727293"/>
            <a:ext cx="28500" cy="784500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0"/>
          <p:cNvSpPr/>
          <p:nvPr/>
        </p:nvSpPr>
        <p:spPr>
          <a:xfrm>
            <a:off x="464356" y="1799045"/>
            <a:ext cx="38934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B (Medium Case)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10"/>
          <p:cNvSpPr/>
          <p:nvPr/>
        </p:nvSpPr>
        <p:spPr>
          <a:xfrm>
            <a:off x="464356" y="1980819"/>
            <a:ext cx="3893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Initial mission generates &gt;$100M in contracts. Grow fleet more slowly, focus on LEO refueling. Partner with third parties for launching services. Continue to add customers gradually, license software &amp; servicing procedures.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0"/>
          <p:cNvSpPr/>
          <p:nvPr/>
        </p:nvSpPr>
        <p:spPr>
          <a:xfrm>
            <a:off x="357200" y="2583541"/>
            <a:ext cx="4107600" cy="669600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0"/>
          <p:cNvSpPr/>
          <p:nvPr/>
        </p:nvSpPr>
        <p:spPr>
          <a:xfrm>
            <a:off x="357200" y="2583541"/>
            <a:ext cx="28500" cy="669600"/>
          </a:xfrm>
          <a:prstGeom prst="rect">
            <a:avLst/>
          </a:prstGeom>
          <a:solidFill>
            <a:srgbClr val="3A8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0"/>
          <p:cNvSpPr/>
          <p:nvPr/>
        </p:nvSpPr>
        <p:spPr>
          <a:xfrm>
            <a:off x="464356" y="2655293"/>
            <a:ext cx="3893400" cy="1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A86FF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3A86FF"/>
                </a:solidFill>
                <a:latin typeface="Noto Sans"/>
                <a:ea typeface="Noto Sans"/>
                <a:cs typeface="Noto Sans"/>
                <a:sym typeface="Noto Sans"/>
              </a:rPr>
              <a:t>C (Conservative Case)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464356" y="2837067"/>
            <a:ext cx="3893400" cy="3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Initial mission generates &lt;$40M. Focus on low-cost servicing (single tug, no refueling). Cut non-critical development. Extend life of existing asset, market niche "emergency towing" until demand grows.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0"/>
          <p:cNvSpPr/>
          <p:nvPr/>
        </p:nvSpPr>
        <p:spPr>
          <a:xfrm>
            <a:off x="357213" y="3396875"/>
            <a:ext cx="1261200" cy="342900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>
            <a:off x="357213" y="3396875"/>
            <a:ext cx="12612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Scenario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0"/>
          <p:cNvSpPr/>
          <p:nvPr/>
        </p:nvSpPr>
        <p:spPr>
          <a:xfrm>
            <a:off x="1618363" y="3396875"/>
            <a:ext cx="1241700" cy="342900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0"/>
          <p:cNvSpPr/>
          <p:nvPr/>
        </p:nvSpPr>
        <p:spPr>
          <a:xfrm>
            <a:off x="1618363" y="3396875"/>
            <a:ext cx="12417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Investor Payback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0"/>
          <p:cNvSpPr/>
          <p:nvPr/>
        </p:nvSpPr>
        <p:spPr>
          <a:xfrm>
            <a:off x="2859953" y="3396875"/>
            <a:ext cx="1605000" cy="342900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0"/>
          <p:cNvSpPr/>
          <p:nvPr/>
        </p:nvSpPr>
        <p:spPr>
          <a:xfrm>
            <a:off x="2859953" y="3396875"/>
            <a:ext cx="1605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Return by Year 5-6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0"/>
          <p:cNvSpPr/>
          <p:nvPr/>
        </p:nvSpPr>
        <p:spPr>
          <a:xfrm>
            <a:off x="357213" y="3739775"/>
            <a:ext cx="12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Best Case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0"/>
          <p:cNvSpPr/>
          <p:nvPr/>
        </p:nvSpPr>
        <p:spPr>
          <a:xfrm>
            <a:off x="1618363" y="3739775"/>
            <a:ext cx="1241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24-30 months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0"/>
          <p:cNvSpPr/>
          <p:nvPr/>
        </p:nvSpPr>
        <p:spPr>
          <a:xfrm>
            <a:off x="2859953" y="3739775"/>
            <a:ext cx="1605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3-5x return by Year 5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0"/>
          <p:cNvSpPr/>
          <p:nvPr/>
        </p:nvSpPr>
        <p:spPr>
          <a:xfrm>
            <a:off x="357213" y="4061244"/>
            <a:ext cx="12612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Medium Case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0"/>
          <p:cNvSpPr/>
          <p:nvPr/>
        </p:nvSpPr>
        <p:spPr>
          <a:xfrm>
            <a:off x="1618363" y="4061244"/>
            <a:ext cx="12417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36 months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0"/>
          <p:cNvSpPr/>
          <p:nvPr/>
        </p:nvSpPr>
        <p:spPr>
          <a:xfrm>
            <a:off x="2859953" y="4061244"/>
            <a:ext cx="16050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1.5-2.5x return by Year 5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0"/>
          <p:cNvSpPr/>
          <p:nvPr/>
        </p:nvSpPr>
        <p:spPr>
          <a:xfrm>
            <a:off x="357213" y="4382713"/>
            <a:ext cx="12612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Conservative Case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0"/>
          <p:cNvSpPr/>
          <p:nvPr/>
        </p:nvSpPr>
        <p:spPr>
          <a:xfrm>
            <a:off x="1618363" y="4382713"/>
            <a:ext cx="1241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60 months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0"/>
          <p:cNvSpPr/>
          <p:nvPr/>
        </p:nvSpPr>
        <p:spPr>
          <a:xfrm>
            <a:off x="2859953" y="4382713"/>
            <a:ext cx="16050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1-1.5x return by Year 6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59" name="Google Shape;35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9156" y="298688"/>
            <a:ext cx="4107656" cy="2500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360" name="Google Shape;36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9150" y="2916312"/>
            <a:ext cx="4107651" cy="1907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0"/>
          <p:cNvSpPr/>
          <p:nvPr/>
        </p:nvSpPr>
        <p:spPr>
          <a:xfrm>
            <a:off x="4555825" y="4823525"/>
            <a:ext cx="48528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42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Be part of shaping the foundation for the next-generation space economy</a:t>
            </a:r>
            <a:endParaRPr b="1" sz="942">
              <a:solidFill>
                <a:srgbClr val="F0CB35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t/>
            </a:r>
            <a:endParaRPr b="1" sz="942">
              <a:solidFill>
                <a:srgbClr val="F0CB35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62" name="Google Shape;362;p10"/>
          <p:cNvSpPr/>
          <p:nvPr/>
        </p:nvSpPr>
        <p:spPr>
          <a:xfrm>
            <a:off x="6446013" y="4947074"/>
            <a:ext cx="573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t/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61498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The Opportunity: Why Space?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671513"/>
            <a:ext cx="4107656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"/>
          <p:cNvSpPr/>
          <p:nvPr/>
        </p:nvSpPr>
        <p:spPr>
          <a:xfrm>
            <a:off x="357188" y="3766542"/>
            <a:ext cx="129561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Enormous market: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1652801" y="3766542"/>
            <a:ext cx="2431889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The global space economy reached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3978700" y="3766550"/>
            <a:ext cx="432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$613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57188" y="3980855"/>
            <a:ext cx="432922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billion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790110" y="3980855"/>
            <a:ext cx="2400467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in 2024 and is projected to grow to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3085852" y="3980855"/>
            <a:ext cx="998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$800 billion by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357188" y="4195167"/>
            <a:ext cx="326910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2027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684098" y="4195167"/>
            <a:ext cx="38314" cy="194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57188" y="4460180"/>
            <a:ext cx="975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Rapid growth: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332895" y="4460180"/>
            <a:ext cx="29850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Satellite servicing market projected to reach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357188" y="4674492"/>
            <a:ext cx="10206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tens of billions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1377907" y="4674492"/>
            <a:ext cx="24603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by 2030, with strong demand across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357188" y="4888805"/>
            <a:ext cx="34938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government, commercial, and new-space operators.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" name="Google Shape;4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8453" y="1571625"/>
            <a:ext cx="3929063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9" name="Google Shape;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Satellite Servicing Market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3"/>
          <p:cNvSpPr/>
          <p:nvPr/>
        </p:nvSpPr>
        <p:spPr>
          <a:xfrm>
            <a:off x="357188" y="3323630"/>
            <a:ext cx="2318314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Polished addressable customer base: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>
            <a:off x="2613627" y="3323630"/>
            <a:ext cx="1770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Hundreds of satellites in LEO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357188" y="3516511"/>
            <a:ext cx="3609603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need refueling or towing each year, creating a rapidly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3416738" y="3516567"/>
            <a:ext cx="998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growing market.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>
            <a:off x="357188" y="4009430"/>
            <a:ext cx="1510150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Every segment benefits: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>
            <a:off x="1867337" y="4009430"/>
            <a:ext cx="1831618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Not just mega constellations -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357188" y="4202311"/>
            <a:ext cx="3996900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government, defense, and mid-size commercial operators all need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357188" y="4395192"/>
            <a:ext cx="1669070" cy="17502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towing &amp; refueling services.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4679156" y="671513"/>
            <a:ext cx="4107656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Global Space Servicing Market (2025)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4679156" y="1250156"/>
            <a:ext cx="273842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In-Orbit Refueling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7417584" y="1250156"/>
            <a:ext cx="136922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$1.3B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4679156" y="1514475"/>
            <a:ext cx="273842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Satellite Towing/Relocation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7417584" y="1514475"/>
            <a:ext cx="136922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$0.8B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3"/>
          <p:cNvSpPr/>
          <p:nvPr/>
        </p:nvSpPr>
        <p:spPr>
          <a:xfrm>
            <a:off x="4679156" y="1778794"/>
            <a:ext cx="27384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De-orbit/End-of-Life Services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3"/>
          <p:cNvSpPr/>
          <p:nvPr/>
        </p:nvSpPr>
        <p:spPr>
          <a:xfrm>
            <a:off x="7417584" y="1778794"/>
            <a:ext cx="13692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$0.7B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4679156" y="2121694"/>
            <a:ext cx="27384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2025 Total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7417584" y="2121694"/>
            <a:ext cx="1369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</a:t>
            </a:r>
            <a:r>
              <a:rPr b="1" lang="en-US" sz="1046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2.8</a:t>
            </a: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B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3"/>
          <p:cNvSpPr/>
          <p:nvPr/>
        </p:nvSpPr>
        <p:spPr>
          <a:xfrm>
            <a:off x="4679156" y="2507456"/>
            <a:ext cx="4107656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Demand Across Segments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9" name="Google Shape;6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0550" y="2878925"/>
            <a:ext cx="4464852" cy="1941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600" y="777225"/>
            <a:ext cx="3609600" cy="23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786563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4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More Life = More Value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301888" y="808794"/>
            <a:ext cx="4107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350"/>
              <a:buFont typeface="Noto Sans"/>
              <a:buNone/>
            </a:pPr>
            <a:r>
              <a:rPr b="1" i="0" lang="en-US" sz="1350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 Extending a satellite's life directly saves operators hundreds of millions. 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357188" y="1492119"/>
            <a:ext cx="4107600" cy="364200"/>
          </a:xfrm>
          <a:prstGeom prst="rect">
            <a:avLst/>
          </a:prstGeom>
          <a:solidFill>
            <a:srgbClr val="1282A2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357188" y="1492119"/>
            <a:ext cx="2118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Life Extension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2475979" y="1492119"/>
            <a:ext cx="1989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lang="en-US" sz="942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                               </a:t>
            </a: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Cost Savings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357188" y="1927888"/>
            <a:ext cx="4107600" cy="364200"/>
          </a:xfrm>
          <a:prstGeom prst="rect">
            <a:avLst/>
          </a:prstGeom>
          <a:solidFill>
            <a:srgbClr val="1282A2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357188" y="1927888"/>
            <a:ext cx="2118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+1 year life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2475979" y="1927888"/>
            <a:ext cx="1989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$50M saved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>
            <a:off x="357188" y="2363656"/>
            <a:ext cx="4107600" cy="364200"/>
          </a:xfrm>
          <a:prstGeom prst="rect">
            <a:avLst/>
          </a:prstGeom>
          <a:solidFill>
            <a:srgbClr val="1282A2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357188" y="2363656"/>
            <a:ext cx="2118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+3 years life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2475979" y="2363656"/>
            <a:ext cx="1989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$150M saved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57188" y="2799425"/>
            <a:ext cx="4107600" cy="364200"/>
          </a:xfrm>
          <a:prstGeom prst="rect">
            <a:avLst/>
          </a:prstGeom>
          <a:solidFill>
            <a:srgbClr val="1282A2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357188" y="2799425"/>
            <a:ext cx="2118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+5 years life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2475979" y="2799425"/>
            <a:ext cx="1989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$250M saved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301888" y="3529023"/>
            <a:ext cx="297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ROI: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599804" y="3529023"/>
            <a:ext cx="34674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Our service costs a fraction of replacement satellite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301888" y="3743336"/>
            <a:ext cx="3316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costs, providing immediate return on investment.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301888" y="4100523"/>
            <a:ext cx="9969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Proven Model: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1298748" y="4100523"/>
            <a:ext cx="27957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Northrop Grumman's MEV missions have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301888" y="4295199"/>
            <a:ext cx="3797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validated the market with $280M contracts for 5-year life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301888" y="4529148"/>
            <a:ext cx="7605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extensions. 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9156" y="671513"/>
            <a:ext cx="4107656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9" name="Google Shape;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2000" y="3529025"/>
            <a:ext cx="3127427" cy="18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g38917bc7803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07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g38917bc7803_0_2"/>
          <p:cNvSpPr/>
          <p:nvPr/>
        </p:nvSpPr>
        <p:spPr>
          <a:xfrm>
            <a:off x="357188" y="214313"/>
            <a:ext cx="84297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How We Prepare For Launch - </a:t>
            </a:r>
            <a:r>
              <a:rPr b="1" i="0" lang="en-US" sz="2025" u="sng" cap="none" strike="noStrike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4"/>
              </a:rPr>
              <a:t>github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7" name="Google Shape;107;g38917bc7803_0_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188" y="700088"/>
            <a:ext cx="19645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8917bc7803_0_2"/>
          <p:cNvSpPr/>
          <p:nvPr/>
        </p:nvSpPr>
        <p:spPr>
          <a:xfrm>
            <a:off x="625078" y="671513"/>
            <a:ext cx="21378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Real-Time Weather Monitoring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38917bc7803_0_2"/>
          <p:cNvSpPr/>
          <p:nvPr/>
        </p:nvSpPr>
        <p:spPr>
          <a:xfrm>
            <a:off x="357188" y="942975"/>
            <a:ext cx="4107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215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Our proprietary app tracks terrestrial weather conditions including wind speed, precipitation, visibility, and lightning risks at multiple launch sites globally.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0" name="Google Shape;110;g38917bc7803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188" y="1693069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38917bc7803_0_2"/>
          <p:cNvSpPr/>
          <p:nvPr/>
        </p:nvSpPr>
        <p:spPr>
          <a:xfrm>
            <a:off x="585788" y="1664494"/>
            <a:ext cx="16485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Space Weather Analysis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38917bc7803_0_2"/>
          <p:cNvSpPr/>
          <p:nvPr/>
        </p:nvSpPr>
        <p:spPr>
          <a:xfrm>
            <a:off x="357188" y="1935956"/>
            <a:ext cx="4107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215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Monitors solar flares, geomagnetic storms, and radiation levels that could impact electronics and communication systems during launch and early orbit phases.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3" name="Google Shape;113;g38917bc7803_0_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188" y="2686050"/>
            <a:ext cx="157163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8917bc7803_0_2"/>
          <p:cNvSpPr/>
          <p:nvPr/>
        </p:nvSpPr>
        <p:spPr>
          <a:xfrm>
            <a:off x="585788" y="2657475"/>
            <a:ext cx="15282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Space Debris Tracking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8917bc7803_0_2"/>
          <p:cNvSpPr/>
          <p:nvPr/>
        </p:nvSpPr>
        <p:spPr>
          <a:xfrm>
            <a:off x="357188" y="2928938"/>
            <a:ext cx="4107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215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Integrates with space situational awareness networks to track over 23,000 orbital objects and calculate collision probabilities along planned trajectory.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6" name="Google Shape;116;g38917bc7803_0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188" y="3679031"/>
            <a:ext cx="117872" cy="1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38917bc7803_0_2"/>
          <p:cNvSpPr/>
          <p:nvPr/>
        </p:nvSpPr>
        <p:spPr>
          <a:xfrm>
            <a:off x="546497" y="3650456"/>
            <a:ext cx="1479900" cy="2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Launch Site Selection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38917bc7803_0_2"/>
          <p:cNvSpPr/>
          <p:nvPr/>
        </p:nvSpPr>
        <p:spPr>
          <a:xfrm>
            <a:off x="357188" y="3921919"/>
            <a:ext cx="41076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27215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Compares multiple launch sites based on current conditions, orbital insertion efficiency, and regulatory clearances to optimize mission parameters.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38917bc7803_0_2"/>
          <p:cNvSpPr/>
          <p:nvPr/>
        </p:nvSpPr>
        <p:spPr>
          <a:xfrm>
            <a:off x="357188" y="4510767"/>
            <a:ext cx="14997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Competitive advantage: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38917bc7803_0_2"/>
          <p:cNvSpPr/>
          <p:nvPr/>
        </p:nvSpPr>
        <p:spPr>
          <a:xfrm>
            <a:off x="1856929" y="4510767"/>
            <a:ext cx="22275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Our integrated launch safety system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8917bc7803_0_2"/>
          <p:cNvSpPr/>
          <p:nvPr/>
        </p:nvSpPr>
        <p:spPr>
          <a:xfrm>
            <a:off x="357188" y="4703648"/>
            <a:ext cx="3876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reduces mission risks and improves launch success rates by 27%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38917bc7803_0_2"/>
          <p:cNvSpPr/>
          <p:nvPr/>
        </p:nvSpPr>
        <p:spPr>
          <a:xfrm>
            <a:off x="357188" y="4896530"/>
            <a:ext cx="19719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compared to industry standards.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8917bc7803_0_2"/>
          <p:cNvSpPr/>
          <p:nvPr/>
        </p:nvSpPr>
        <p:spPr>
          <a:xfrm>
            <a:off x="4791209" y="4645952"/>
            <a:ext cx="13731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Proprietary algorithm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38917bc7803_0_2"/>
          <p:cNvSpPr/>
          <p:nvPr/>
        </p:nvSpPr>
        <p:spPr>
          <a:xfrm>
            <a:off x="6164288" y="4645952"/>
            <a:ext cx="26532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combines numerous parameters to provide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8917bc7803_0_2"/>
          <p:cNvSpPr/>
          <p:nvPr/>
        </p:nvSpPr>
        <p:spPr>
          <a:xfrm>
            <a:off x="4914021" y="4845977"/>
            <a:ext cx="37806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the most accurate launch condition assessment in the industry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38917bc7803_0_2" title="image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035700" y="214325"/>
            <a:ext cx="1905949" cy="220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38917bc7803_0_2" title="image2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75925" y="2514046"/>
            <a:ext cx="1479901" cy="1996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8917bc7803_0_2" title="image4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46925" y="2539913"/>
            <a:ext cx="1479899" cy="19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" y="-49150"/>
            <a:ext cx="9144000" cy="595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5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How Our Operation Works -  </a:t>
            </a:r>
            <a:r>
              <a:rPr b="1" i="0" lang="en-US" sz="2025" u="sng" cap="none" strike="noStrike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4"/>
              </a:rPr>
              <a:t>github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"/>
          <p:cNvSpPr/>
          <p:nvPr/>
        </p:nvSpPr>
        <p:spPr>
          <a:xfrm>
            <a:off x="357188" y="671513"/>
            <a:ext cx="4107656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Service Tug ("Big Rocket") in LEO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"/>
          <p:cNvSpPr/>
          <p:nvPr/>
        </p:nvSpPr>
        <p:spPr>
          <a:xfrm>
            <a:off x="357188" y="964406"/>
            <a:ext cx="4107656" cy="771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Our permanent low-Earth orbit servicing platform equipped with robotic arms that grasp the Launch Adapter Ring (LAR) found on most satellites — a standardized structural ring originally used for launch separation.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5"/>
          <p:cNvSpPr/>
          <p:nvPr/>
        </p:nvSpPr>
        <p:spPr>
          <a:xfrm>
            <a:off x="357225" y="1660926"/>
            <a:ext cx="4107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Refueling &amp; Logistics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5"/>
          <p:cNvSpPr/>
          <p:nvPr/>
        </p:nvSpPr>
        <p:spPr>
          <a:xfrm>
            <a:off x="357225" y="1898955"/>
            <a:ext cx="4107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A low-cost refueler ("mini-rocket") launches to dock with the tug via RAFTI (Rapidly Attachable Fluid Transfer Interface) and replenishes its xenon and storable propellants.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357225" y="2485318"/>
            <a:ext cx="4107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Science Payload Handling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357225" y="2723346"/>
            <a:ext cx="4107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The tug houses a dedicated 50 × 50 × 50 cm cryogenic research box for protein-crystal growth experiments, which can be returned to Earth via a sealed re-entry capsule.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/>
          <p:nvPr/>
        </p:nvSpPr>
        <p:spPr>
          <a:xfrm>
            <a:off x="357225" y="3309708"/>
            <a:ext cx="41076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Servicing Non-Compatible Satellites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5"/>
          <p:cNvSpPr/>
          <p:nvPr/>
        </p:nvSpPr>
        <p:spPr>
          <a:xfrm>
            <a:off x="357225" y="3547737"/>
            <a:ext cx="41076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Our tug can swap its robotic arm head for NASA's Robotic Refueling Mission (RRM) toolset, allowing us to service satellites never designed for refueling.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4" name="Google Shape;14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51" y="4275845"/>
            <a:ext cx="128588" cy="12453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/>
          <p:nvPr/>
        </p:nvSpPr>
        <p:spPr>
          <a:xfrm>
            <a:off x="557276" y="4255089"/>
            <a:ext cx="32550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RAFTI Port for quick, safe propellant transfer in micro-gravity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6" name="Google Shape;146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51" y="4524923"/>
            <a:ext cx="128588" cy="124539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557276" y="4504166"/>
            <a:ext cx="35712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Xenon + electric propulsion for high-efficiency, low-vibration thrust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8" name="Google Shape;1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251" y="4857026"/>
            <a:ext cx="128588" cy="12453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5"/>
          <p:cNvSpPr/>
          <p:nvPr/>
        </p:nvSpPr>
        <p:spPr>
          <a:xfrm>
            <a:off x="557276" y="4753244"/>
            <a:ext cx="39075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Orbital drift correction to extend satellite life and maintain precise station-keeping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 title="image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30812" y="293887"/>
            <a:ext cx="3386052" cy="211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 title="image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0800" y="2687200"/>
            <a:ext cx="3386074" cy="21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7" name="Google Shape;15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lang="en-US" sz="2025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Founders Section: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714500" y="814388"/>
            <a:ext cx="57150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0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Our founding team brings together diverse expertise in space technology, engineering, software development, and business strategy.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357188" y="1457325"/>
            <a:ext cx="2666991" cy="1543050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357188" y="1457325"/>
            <a:ext cx="28575" cy="1543050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"/>
          <p:cNvSpPr/>
          <p:nvPr/>
        </p:nvSpPr>
        <p:spPr>
          <a:xfrm>
            <a:off x="500063" y="1600200"/>
            <a:ext cx="2381241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Axel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500063" y="1871663"/>
            <a:ext cx="2381241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Founder &amp; CEO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500063" y="2171700"/>
            <a:ext cx="2381241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Former NASA Space Apps Hacker with extensive experience in space technology innovation and leadership in aerospace ventures.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238491" y="1457325"/>
            <a:ext cx="2666991" cy="1543050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3238491" y="1457325"/>
            <a:ext cx="28575" cy="1543050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3381366" y="1600200"/>
            <a:ext cx="2381241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Rares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3381366" y="1871663"/>
            <a:ext cx="2381241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Chief Engineer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3381366" y="2171700"/>
            <a:ext cx="2381241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Systems engineering &amp; spacecraft architecture expert with background in </a:t>
            </a:r>
            <a:r>
              <a:rPr lang="en-US" sz="837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Scrap Mechanic.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6119794" y="1457325"/>
            <a:ext cx="2667019" cy="1543050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6119794" y="1457325"/>
            <a:ext cx="28575" cy="1543050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6262669" y="1600200"/>
            <a:ext cx="2381269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Bogdan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6262669" y="1871663"/>
            <a:ext cx="2381269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Chief Technology Officer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6262669" y="2171700"/>
            <a:ext cx="2381269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Specialist in cryogenic &amp; storable propellant transfer and propulsion systems. Author of "Fork in an Outlet."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357188" y="3214688"/>
            <a:ext cx="2666991" cy="1564481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"/>
          <p:cNvSpPr/>
          <p:nvPr/>
        </p:nvSpPr>
        <p:spPr>
          <a:xfrm>
            <a:off x="357188" y="3214688"/>
            <a:ext cx="28575" cy="1564481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500063" y="3357563"/>
            <a:ext cx="2381241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Radu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500063" y="3629025"/>
            <a:ext cx="2381241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Chief Software &amp; Autonomy Officer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500063" y="3929063"/>
            <a:ext cx="2381241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Expert retired student in onboard software &amp; control systems for autonomous spacecraft operations</a:t>
            </a:r>
            <a:r>
              <a:rPr lang="en-US" sz="837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.</a:t>
            </a: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3238491" y="3214688"/>
            <a:ext cx="2666991" cy="1564481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3238491" y="3214688"/>
            <a:ext cx="28575" cy="1564481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3381366" y="3357563"/>
            <a:ext cx="2381241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Mihai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381366" y="3629025"/>
            <a:ext cx="2381241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Chief Business Development &amp; Software Architect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3381375" y="4050525"/>
            <a:ext cx="2381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Leads market development, customer acquisition, and ground control software implementation. Convinced Flat Earther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6119794" y="3214688"/>
            <a:ext cx="2667019" cy="1564481"/>
          </a:xfrm>
          <a:prstGeom prst="rect">
            <a:avLst/>
          </a:prstGeom>
          <a:solidFill>
            <a:srgbClr val="1282A2">
              <a:alpha val="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6119794" y="3214688"/>
            <a:ext cx="28575" cy="1564481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6262669" y="3357563"/>
            <a:ext cx="2381269" cy="23574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38"/>
              <a:buFont typeface="Noto Sans"/>
              <a:buNone/>
            </a:pPr>
            <a:r>
              <a:rPr b="1" i="0" lang="en-US" sz="1238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Cristi</a:t>
            </a:r>
            <a:endParaRPr b="0" i="0" sz="123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6262669" y="3629025"/>
            <a:ext cx="2381269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Lead Software Developer Specialist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6262669" y="3929063"/>
            <a:ext cx="2381269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Develops Earth-side tools for planning &amp; executing flights with expertise in mission control software. Claude Code</a:t>
            </a:r>
            <a:r>
              <a:rPr lang="en-US" sz="837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’s best friend.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5" name="Google Shape;1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75071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/>
          <p:nvPr/>
        </p:nvSpPr>
        <p:spPr>
          <a:xfrm>
            <a:off x="357188" y="214313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Market Validation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7"/>
          <p:cNvSpPr/>
          <p:nvPr/>
        </p:nvSpPr>
        <p:spPr>
          <a:xfrm>
            <a:off x="357188" y="671513"/>
            <a:ext cx="4107656" cy="20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How Have Similar Space Servicing Missions Performed?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7"/>
          <p:cNvSpPr/>
          <p:nvPr/>
        </p:nvSpPr>
        <p:spPr>
          <a:xfrm>
            <a:off x="357188" y="1014413"/>
            <a:ext cx="1005287" cy="528638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357188" y="1528763"/>
            <a:ext cx="1005287" cy="1428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357188" y="1014413"/>
            <a:ext cx="1005287" cy="528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lang="en-US" sz="837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    </a:t>
            </a: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Mission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362475" y="1014413"/>
            <a:ext cx="829652" cy="528638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7"/>
          <p:cNvSpPr/>
          <p:nvPr/>
        </p:nvSpPr>
        <p:spPr>
          <a:xfrm>
            <a:off x="1362475" y="1528763"/>
            <a:ext cx="829652" cy="1428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"/>
          <p:cNvSpPr/>
          <p:nvPr/>
        </p:nvSpPr>
        <p:spPr>
          <a:xfrm>
            <a:off x="1362475" y="1014413"/>
            <a:ext cx="829652" cy="528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lang="en-US" sz="837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     </a:t>
            </a: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Type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>
            <a:off x="2192127" y="1014413"/>
            <a:ext cx="475841" cy="528638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7"/>
          <p:cNvSpPr/>
          <p:nvPr/>
        </p:nvSpPr>
        <p:spPr>
          <a:xfrm>
            <a:off x="2192127" y="1528763"/>
            <a:ext cx="475841" cy="1428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"/>
          <p:cNvSpPr/>
          <p:nvPr/>
        </p:nvSpPr>
        <p:spPr>
          <a:xfrm>
            <a:off x="2192125" y="1014425"/>
            <a:ext cx="5565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Year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2667967" y="1014413"/>
            <a:ext cx="937478" cy="528638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7"/>
          <p:cNvSpPr/>
          <p:nvPr/>
        </p:nvSpPr>
        <p:spPr>
          <a:xfrm>
            <a:off x="2667967" y="1528763"/>
            <a:ext cx="937478" cy="1428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"/>
          <p:cNvSpPr/>
          <p:nvPr/>
        </p:nvSpPr>
        <p:spPr>
          <a:xfrm>
            <a:off x="2667967" y="1014413"/>
            <a:ext cx="937478" cy="528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Success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3605445" y="1014413"/>
            <a:ext cx="859399" cy="528638"/>
          </a:xfrm>
          <a:prstGeom prst="rect">
            <a:avLst/>
          </a:prstGeom>
          <a:solidFill>
            <a:srgbClr val="1282A2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7"/>
          <p:cNvSpPr/>
          <p:nvPr/>
        </p:nvSpPr>
        <p:spPr>
          <a:xfrm>
            <a:off x="3605445" y="1528763"/>
            <a:ext cx="859399" cy="14288"/>
          </a:xfrm>
          <a:prstGeom prst="rect">
            <a:avLst/>
          </a:prstGeom>
          <a:solidFill>
            <a:srgbClr val="1282A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"/>
          <p:cNvSpPr/>
          <p:nvPr/>
        </p:nvSpPr>
        <p:spPr>
          <a:xfrm>
            <a:off x="3605445" y="1014413"/>
            <a:ext cx="859399" cy="528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27500" spcFirstLastPara="1" rIns="1275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 Revenue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7"/>
          <p:cNvSpPr/>
          <p:nvPr/>
        </p:nvSpPr>
        <p:spPr>
          <a:xfrm>
            <a:off x="357188" y="1528763"/>
            <a:ext cx="1005287" cy="66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Northrop Grumman MEV-1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7"/>
          <p:cNvSpPr/>
          <p:nvPr/>
        </p:nvSpPr>
        <p:spPr>
          <a:xfrm>
            <a:off x="1362475" y="1528763"/>
            <a:ext cx="829652" cy="66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Life Extension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7"/>
          <p:cNvSpPr/>
          <p:nvPr/>
        </p:nvSpPr>
        <p:spPr>
          <a:xfrm>
            <a:off x="2192125" y="1528775"/>
            <a:ext cx="534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2020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2775124" y="1607344"/>
            <a:ext cx="556543" cy="326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Docking Successful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2775124" y="1950244"/>
            <a:ext cx="44933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+5 years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7"/>
          <p:cNvSpPr/>
          <p:nvPr/>
        </p:nvSpPr>
        <p:spPr>
          <a:xfrm>
            <a:off x="3605445" y="1528763"/>
            <a:ext cx="859399" cy="66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$280M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7"/>
          <p:cNvSpPr/>
          <p:nvPr/>
        </p:nvSpPr>
        <p:spPr>
          <a:xfrm>
            <a:off x="357188" y="2193131"/>
            <a:ext cx="1005287" cy="66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Northrop Grumman MEV-2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7"/>
          <p:cNvSpPr/>
          <p:nvPr/>
        </p:nvSpPr>
        <p:spPr>
          <a:xfrm>
            <a:off x="1362475" y="2193131"/>
            <a:ext cx="829652" cy="66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Life Extension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2192125" y="2193125"/>
            <a:ext cx="534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2021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7"/>
          <p:cNvSpPr/>
          <p:nvPr/>
        </p:nvSpPr>
        <p:spPr>
          <a:xfrm>
            <a:off x="2775124" y="2271713"/>
            <a:ext cx="556543" cy="326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Docking Successful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7"/>
          <p:cNvSpPr/>
          <p:nvPr/>
        </p:nvSpPr>
        <p:spPr>
          <a:xfrm>
            <a:off x="2775124" y="2614613"/>
            <a:ext cx="44933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+5 years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7"/>
          <p:cNvSpPr/>
          <p:nvPr/>
        </p:nvSpPr>
        <p:spPr>
          <a:xfrm>
            <a:off x="3605445" y="2193131"/>
            <a:ext cx="859399" cy="664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$280M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7"/>
          <p:cNvSpPr/>
          <p:nvPr/>
        </p:nvSpPr>
        <p:spPr>
          <a:xfrm>
            <a:off x="357188" y="2857500"/>
            <a:ext cx="1005287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NASA OSAM-1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"/>
          <p:cNvSpPr/>
          <p:nvPr/>
        </p:nvSpPr>
        <p:spPr>
          <a:xfrm>
            <a:off x="1362475" y="2857500"/>
            <a:ext cx="829652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Refueling Demo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7"/>
          <p:cNvSpPr/>
          <p:nvPr/>
        </p:nvSpPr>
        <p:spPr>
          <a:xfrm>
            <a:off x="2192125" y="2857500"/>
            <a:ext cx="5343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2024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7"/>
          <p:cNvSpPr/>
          <p:nvPr/>
        </p:nvSpPr>
        <p:spPr>
          <a:xfrm>
            <a:off x="2775124" y="2936081"/>
            <a:ext cx="61254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Technology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7"/>
          <p:cNvSpPr/>
          <p:nvPr/>
        </p:nvSpPr>
        <p:spPr>
          <a:xfrm>
            <a:off x="2775124" y="3107531"/>
            <a:ext cx="53435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Validation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3605445" y="2857500"/>
            <a:ext cx="859399" cy="492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$500M (program)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7"/>
          <p:cNvSpPr/>
          <p:nvPr/>
        </p:nvSpPr>
        <p:spPr>
          <a:xfrm>
            <a:off x="357188" y="3350419"/>
            <a:ext cx="1005287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Astroscale ELSA-d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7"/>
          <p:cNvSpPr/>
          <p:nvPr/>
        </p:nvSpPr>
        <p:spPr>
          <a:xfrm>
            <a:off x="1362475" y="3350419"/>
            <a:ext cx="829652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Debris Removal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7"/>
          <p:cNvSpPr/>
          <p:nvPr/>
        </p:nvSpPr>
        <p:spPr>
          <a:xfrm>
            <a:off x="2192125" y="3350425"/>
            <a:ext cx="5343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2023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/>
          <p:nvPr/>
        </p:nvSpPr>
        <p:spPr>
          <a:xfrm>
            <a:off x="2775124" y="3429000"/>
            <a:ext cx="427955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Capture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2775124" y="3600450"/>
            <a:ext cx="556543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Successful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/>
          <p:nvPr/>
        </p:nvSpPr>
        <p:spPr>
          <a:xfrm>
            <a:off x="3605445" y="3350419"/>
            <a:ext cx="859399" cy="485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127500" spcFirstLastPara="1" rIns="127500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$102M (funding)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357200" y="4016575"/>
            <a:ext cx="14814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Proven business model: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/>
          <p:nvPr/>
        </p:nvSpPr>
        <p:spPr>
          <a:xfrm>
            <a:off x="1838544" y="4016575"/>
            <a:ext cx="24357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Successful missions have demonstrated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357200" y="4172588"/>
            <a:ext cx="40422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technical feasibility and strong commercial demand for satellite life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/>
          <p:nvPr/>
        </p:nvSpPr>
        <p:spPr>
          <a:xfrm>
            <a:off x="357200" y="4328602"/>
            <a:ext cx="11379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extension services.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357200" y="4600180"/>
            <a:ext cx="1323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Significant contracts: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/>
          <p:nvPr/>
        </p:nvSpPr>
        <p:spPr>
          <a:xfrm>
            <a:off x="1680768" y="4600180"/>
            <a:ext cx="25776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Major satellite operators are willing to pay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357200" y="4756193"/>
            <a:ext cx="4065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hundreds of millions for life extension services that save them from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/>
          <p:nvPr/>
        </p:nvSpPr>
        <p:spPr>
          <a:xfrm>
            <a:off x="357200" y="4912207"/>
            <a:ext cx="1236000" cy="1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42"/>
              <a:buFont typeface="Noto Sans"/>
              <a:buNone/>
            </a:pPr>
            <a:r>
              <a:rPr b="0" i="0" lang="en-US" sz="942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costly replacements.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45" name="Google Shape;24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8453" y="1632347"/>
            <a:ext cx="3929063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1" name="Google Shape;25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8"/>
          <p:cNvSpPr/>
          <p:nvPr/>
        </p:nvSpPr>
        <p:spPr>
          <a:xfrm>
            <a:off x="357188" y="142875"/>
            <a:ext cx="8429625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Roadmap &amp; Milestones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8"/>
          <p:cNvSpPr/>
          <p:nvPr/>
        </p:nvSpPr>
        <p:spPr>
          <a:xfrm>
            <a:off x="568743" y="3356163"/>
            <a:ext cx="1189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65"/>
              <a:buFont typeface="Noto Sans"/>
              <a:buNone/>
            </a:pPr>
            <a:r>
              <a:rPr b="1" i="0" lang="en-US" sz="1264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CONCEPT</a:t>
            </a:r>
            <a:endParaRPr b="0" i="0" sz="1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8"/>
          <p:cNvSpPr/>
          <p:nvPr/>
        </p:nvSpPr>
        <p:spPr>
          <a:xfrm>
            <a:off x="568743" y="3744938"/>
            <a:ext cx="1189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85"/>
              <a:buFont typeface="Noto Sans"/>
              <a:buNone/>
            </a:pPr>
            <a:r>
              <a:rPr b="0" i="0" lang="en-US" sz="1085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Q4 2025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8"/>
          <p:cNvSpPr/>
          <p:nvPr/>
        </p:nvSpPr>
        <p:spPr>
          <a:xfrm>
            <a:off x="1897846" y="3356163"/>
            <a:ext cx="1189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65"/>
              <a:buFont typeface="Noto Sans"/>
              <a:buNone/>
            </a:pPr>
            <a:r>
              <a:rPr b="1" i="0" lang="en-US" sz="1264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PRE-PROD</a:t>
            </a:r>
            <a:endParaRPr b="0" i="0" sz="1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1897846" y="3744938"/>
            <a:ext cx="1189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85"/>
              <a:buFont typeface="Noto Sans"/>
              <a:buNone/>
            </a:pPr>
            <a:r>
              <a:rPr b="0" i="0" lang="en-US" sz="1085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Q1-Q2 2026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8"/>
          <p:cNvSpPr/>
          <p:nvPr/>
        </p:nvSpPr>
        <p:spPr>
          <a:xfrm>
            <a:off x="3226951" y="3356163"/>
            <a:ext cx="13077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65"/>
              <a:buFont typeface="Noto Sans"/>
              <a:buNone/>
            </a:pPr>
            <a:r>
              <a:rPr b="1" i="0" lang="en-US" sz="1264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PRODUCTION</a:t>
            </a:r>
            <a:endParaRPr b="0" i="0" sz="1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/>
          <p:nvPr/>
        </p:nvSpPr>
        <p:spPr>
          <a:xfrm>
            <a:off x="3226951" y="3744938"/>
            <a:ext cx="13077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85"/>
              <a:buFont typeface="Noto Sans"/>
              <a:buNone/>
            </a:pPr>
            <a:r>
              <a:rPr b="0" i="0" lang="en-US" sz="1085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Q3-Q4 2026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4674608" y="3356163"/>
            <a:ext cx="1189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65"/>
              <a:buFont typeface="Noto Sans"/>
              <a:buNone/>
            </a:pPr>
            <a:r>
              <a:rPr b="1" i="0" lang="en-US" sz="1264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POLISH</a:t>
            </a:r>
            <a:endParaRPr b="0" i="0" sz="1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/>
          <p:nvPr/>
        </p:nvSpPr>
        <p:spPr>
          <a:xfrm>
            <a:off x="4674608" y="3745024"/>
            <a:ext cx="1189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85"/>
              <a:buFont typeface="Noto Sans"/>
              <a:buNone/>
            </a:pPr>
            <a:r>
              <a:rPr b="0" i="0" lang="en-US" sz="1085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Q1-Q2 2027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6003724" y="3226600"/>
            <a:ext cx="1307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65"/>
              <a:buFont typeface="Noto Sans"/>
              <a:buNone/>
            </a:pPr>
            <a:r>
              <a:rPr b="1" i="0" lang="en-US" sz="1264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POST-LAUNCH</a:t>
            </a:r>
            <a:endParaRPr b="0" i="0" sz="1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8"/>
          <p:cNvSpPr/>
          <p:nvPr/>
        </p:nvSpPr>
        <p:spPr>
          <a:xfrm>
            <a:off x="6003723" y="3634014"/>
            <a:ext cx="1431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85"/>
              <a:buFont typeface="Noto Sans"/>
              <a:buNone/>
            </a:pPr>
            <a:r>
              <a:rPr b="0" i="0" lang="en-US" sz="1085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Q3 2027-Q2 2028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7332815" y="3374801"/>
            <a:ext cx="11895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0CB35"/>
              </a:buClr>
              <a:buSzPts val="1265"/>
              <a:buFont typeface="Noto Sans"/>
              <a:buNone/>
            </a:pPr>
            <a:r>
              <a:rPr b="1" i="0" lang="en-US" sz="1264" u="none" cap="none" strike="noStrike">
                <a:solidFill>
                  <a:srgbClr val="F0CB35"/>
                </a:solidFill>
                <a:latin typeface="Noto Sans"/>
                <a:ea typeface="Noto Sans"/>
                <a:cs typeface="Noto Sans"/>
                <a:sym typeface="Noto Sans"/>
              </a:rPr>
              <a:t>EXPANSION</a:t>
            </a:r>
            <a:endParaRPr b="0" i="0" sz="126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/>
          <p:nvPr/>
        </p:nvSpPr>
        <p:spPr>
          <a:xfrm>
            <a:off x="7332815" y="3744938"/>
            <a:ext cx="11895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085"/>
              <a:buFont typeface="Noto Sans"/>
              <a:buNone/>
            </a:pPr>
            <a:r>
              <a:rPr b="0" i="0" lang="en-US" sz="1085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Q3 2028+</a:t>
            </a:r>
            <a:endParaRPr b="0" i="0" sz="108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498975" y="4051751"/>
            <a:ext cx="8093100" cy="543300"/>
          </a:xfrm>
          <a:prstGeom prst="rect">
            <a:avLst/>
          </a:prstGeom>
          <a:solidFill>
            <a:srgbClr val="1282A2">
              <a:alpha val="20000"/>
            </a:srgbClr>
          </a:solidFill>
          <a:ln>
            <a:noFill/>
          </a:ln>
        </p:spPr>
        <p:txBody>
          <a:bodyPr anchorCtr="0" anchor="ctr" bIns="157975" lIns="157975" spcFirstLastPara="1" rIns="157975" wrap="square" tIns="157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18"/>
          </a:p>
        </p:txBody>
      </p:sp>
      <p:sp>
        <p:nvSpPr>
          <p:cNvPr id="266" name="Google Shape;266;p8"/>
          <p:cNvSpPr/>
          <p:nvPr/>
        </p:nvSpPr>
        <p:spPr>
          <a:xfrm>
            <a:off x="499004" y="4051751"/>
            <a:ext cx="55500" cy="543300"/>
          </a:xfrm>
          <a:prstGeom prst="rect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57975" lIns="157975" spcFirstLastPara="1" rIns="157975" wrap="square" tIns="157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18"/>
          </a:p>
        </p:txBody>
      </p:sp>
      <p:pic>
        <p:nvPicPr>
          <p:cNvPr descr="preencoded.png" id="267" name="Google Shape;26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512" y="4224596"/>
            <a:ext cx="167446" cy="19748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8"/>
          <p:cNvSpPr/>
          <p:nvPr/>
        </p:nvSpPr>
        <p:spPr>
          <a:xfrm>
            <a:off x="917589" y="4189142"/>
            <a:ext cx="27414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1446"/>
              <a:buFont typeface="Noto Sans"/>
              <a:buNone/>
            </a:pPr>
            <a:r>
              <a:rPr b="1" i="0" lang="en-US" sz="1446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 WE ARE HERE IN Q4 2025 </a:t>
            </a:r>
            <a:endParaRPr b="0" i="0" sz="14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/>
          <p:nvPr/>
        </p:nvSpPr>
        <p:spPr>
          <a:xfrm>
            <a:off x="414341" y="702519"/>
            <a:ext cx="150300" cy="142500"/>
          </a:xfrm>
          <a:prstGeom prst="ellipse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14025" lIns="114025" spcFirstLastPara="1" rIns="114025" wrap="square" tIns="11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>
            <a:off x="620643" y="600075"/>
            <a:ext cx="22266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4"/>
              <a:buFont typeface="Noto Sans"/>
              <a:buNone/>
            </a:pPr>
            <a:r>
              <a:rPr b="1" i="0" lang="en-US" sz="1044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Project Kickoff (Q4 2025)</a:t>
            </a:r>
            <a:endParaRPr b="0" i="0" sz="10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8"/>
          <p:cNvSpPr/>
          <p:nvPr/>
        </p:nvSpPr>
        <p:spPr>
          <a:xfrm>
            <a:off x="620692" y="785401"/>
            <a:ext cx="22266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13"/>
              <a:buFont typeface="Noto Sans"/>
              <a:buNone/>
            </a:pPr>
            <a:r>
              <a:rPr b="0" i="0" lang="en-US" sz="913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Market research and initial planning</a:t>
            </a:r>
            <a:endParaRPr b="0" i="0" sz="9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8"/>
          <p:cNvSpPr/>
          <p:nvPr/>
        </p:nvSpPr>
        <p:spPr>
          <a:xfrm>
            <a:off x="414341" y="1156956"/>
            <a:ext cx="150300" cy="142500"/>
          </a:xfrm>
          <a:prstGeom prst="ellipse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14025" lIns="114025" spcFirstLastPara="1" rIns="114025" wrap="square" tIns="11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6"/>
          </a:p>
        </p:txBody>
      </p:sp>
      <p:sp>
        <p:nvSpPr>
          <p:cNvPr id="273" name="Google Shape;273;p8"/>
          <p:cNvSpPr/>
          <p:nvPr/>
        </p:nvSpPr>
        <p:spPr>
          <a:xfrm>
            <a:off x="620643" y="1054511"/>
            <a:ext cx="25983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4"/>
              <a:buFont typeface="Noto Sans"/>
              <a:buNone/>
            </a:pPr>
            <a:r>
              <a:rPr b="1" i="0" lang="en-US" sz="1044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Proof of Concept (Q2 2026)</a:t>
            </a:r>
            <a:endParaRPr b="0" i="0" sz="10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8"/>
          <p:cNvSpPr/>
          <p:nvPr/>
        </p:nvSpPr>
        <p:spPr>
          <a:xfrm>
            <a:off x="620610" y="1239837"/>
            <a:ext cx="25983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13"/>
              <a:buFont typeface="Noto Sans"/>
              <a:buNone/>
            </a:pPr>
            <a:r>
              <a:rPr b="0" i="0" lang="en-US" sz="913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Tests of fuel transfer and robotics systems</a:t>
            </a:r>
            <a:endParaRPr b="0" i="0" sz="9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8"/>
          <p:cNvSpPr/>
          <p:nvPr/>
        </p:nvSpPr>
        <p:spPr>
          <a:xfrm>
            <a:off x="414341" y="1611392"/>
            <a:ext cx="150300" cy="142500"/>
          </a:xfrm>
          <a:prstGeom prst="ellipse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14025" lIns="114025" spcFirstLastPara="1" rIns="114025" wrap="square" tIns="11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6"/>
          </a:p>
        </p:txBody>
      </p:sp>
      <p:sp>
        <p:nvSpPr>
          <p:cNvPr id="276" name="Google Shape;276;p8"/>
          <p:cNvSpPr/>
          <p:nvPr/>
        </p:nvSpPr>
        <p:spPr>
          <a:xfrm>
            <a:off x="620610" y="1508949"/>
            <a:ext cx="27795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4"/>
              <a:buFont typeface="Noto Sans"/>
              <a:buNone/>
            </a:pPr>
            <a:r>
              <a:rPr b="1" i="0" lang="en-US" sz="1044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Autonomous Docking Demo (Q4 2026)</a:t>
            </a:r>
            <a:endParaRPr b="0" i="0" sz="10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8"/>
          <p:cNvSpPr/>
          <p:nvPr/>
        </p:nvSpPr>
        <p:spPr>
          <a:xfrm>
            <a:off x="620610" y="1694273"/>
            <a:ext cx="27795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13"/>
              <a:buFont typeface="Noto Sans"/>
              <a:buNone/>
            </a:pPr>
            <a:r>
              <a:rPr b="0" i="0" lang="en-US" sz="913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Cryogenic transfer demonstration on ISS</a:t>
            </a:r>
            <a:endParaRPr b="0" i="0" sz="9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8"/>
          <p:cNvSpPr/>
          <p:nvPr/>
        </p:nvSpPr>
        <p:spPr>
          <a:xfrm>
            <a:off x="414341" y="2065829"/>
            <a:ext cx="150300" cy="142500"/>
          </a:xfrm>
          <a:prstGeom prst="ellipse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14025" lIns="114025" spcFirstLastPara="1" rIns="114025" wrap="square" tIns="11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6"/>
          </a:p>
        </p:txBody>
      </p:sp>
      <p:sp>
        <p:nvSpPr>
          <p:cNvPr id="279" name="Google Shape;279;p8"/>
          <p:cNvSpPr/>
          <p:nvPr/>
        </p:nvSpPr>
        <p:spPr>
          <a:xfrm>
            <a:off x="620610" y="1963385"/>
            <a:ext cx="29325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4"/>
              <a:buFont typeface="Noto Sans"/>
              <a:buNone/>
            </a:pPr>
            <a:r>
              <a:rPr b="1" i="0" lang="en-US" sz="1044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Feature Complete (Q2 2027)</a:t>
            </a:r>
            <a:endParaRPr b="0" i="0" sz="10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620676" y="2148711"/>
            <a:ext cx="29325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13"/>
              <a:buFont typeface="Noto Sans"/>
              <a:buNone/>
            </a:pPr>
            <a:r>
              <a:rPr b="0" i="0" lang="en-US" sz="913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Flight unit built, full mission sequence validated</a:t>
            </a:r>
            <a:endParaRPr b="0" i="0" sz="9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414325" y="2520266"/>
            <a:ext cx="150300" cy="142500"/>
          </a:xfrm>
          <a:prstGeom prst="ellipse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14025" lIns="114025" spcFirstLastPara="1" rIns="114025" wrap="square" tIns="11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46"/>
          </a:p>
        </p:txBody>
      </p:sp>
      <p:sp>
        <p:nvSpPr>
          <p:cNvPr id="282" name="Google Shape;282;p8"/>
          <p:cNvSpPr/>
          <p:nvPr/>
        </p:nvSpPr>
        <p:spPr>
          <a:xfrm>
            <a:off x="620676" y="2417821"/>
            <a:ext cx="26664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4"/>
              <a:buFont typeface="Noto Sans"/>
              <a:buNone/>
            </a:pPr>
            <a:r>
              <a:rPr b="1" i="0" lang="en-US" sz="1044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Launch &amp; Early Operations (Q3 2027)</a:t>
            </a:r>
            <a:endParaRPr b="0" i="0" sz="10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620676" y="2603147"/>
            <a:ext cx="26664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13"/>
              <a:buFont typeface="Noto Sans"/>
              <a:buNone/>
            </a:pPr>
            <a:r>
              <a:rPr b="0" i="0" lang="en-US" sz="913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First mission revenue</a:t>
            </a:r>
            <a:endParaRPr b="0" i="0" sz="9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/>
          <p:nvPr/>
        </p:nvSpPr>
        <p:spPr>
          <a:xfrm>
            <a:off x="414341" y="2974702"/>
            <a:ext cx="150300" cy="142500"/>
          </a:xfrm>
          <a:prstGeom prst="ellipse">
            <a:avLst/>
          </a:prstGeom>
          <a:solidFill>
            <a:srgbClr val="F0CB35"/>
          </a:solidFill>
          <a:ln>
            <a:noFill/>
          </a:ln>
        </p:spPr>
        <p:txBody>
          <a:bodyPr anchorCtr="0" anchor="ctr" bIns="114025" lIns="114025" spcFirstLastPara="1" rIns="114025" wrap="square" tIns="114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8"/>
          <p:cNvSpPr/>
          <p:nvPr/>
        </p:nvSpPr>
        <p:spPr>
          <a:xfrm>
            <a:off x="620610" y="2872259"/>
            <a:ext cx="2453700" cy="1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282A2"/>
              </a:buClr>
              <a:buSzPts val="1044"/>
              <a:buFont typeface="Noto Sans"/>
              <a:buNone/>
            </a:pPr>
            <a:r>
              <a:rPr b="1" i="0" lang="en-US" sz="1044" u="none" cap="none" strike="noStrike">
                <a:solidFill>
                  <a:srgbClr val="1282A2"/>
                </a:solidFill>
                <a:latin typeface="Noto Sans"/>
                <a:ea typeface="Noto Sans"/>
                <a:cs typeface="Noto Sans"/>
                <a:sym typeface="Noto Sans"/>
              </a:rPr>
              <a:t>Ongoing Monetization (Q1 2028+)</a:t>
            </a:r>
            <a:endParaRPr b="0" i="0" sz="104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8"/>
          <p:cNvSpPr/>
          <p:nvPr/>
        </p:nvSpPr>
        <p:spPr>
          <a:xfrm>
            <a:off x="620610" y="3064475"/>
            <a:ext cx="2453700" cy="1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EFCFB"/>
              </a:buClr>
              <a:buSzPts val="913"/>
              <a:buFont typeface="Noto Sans"/>
              <a:buNone/>
            </a:pPr>
            <a:r>
              <a:rPr b="0" i="0" lang="en-US" sz="913" u="none" cap="none" strike="noStrike">
                <a:solidFill>
                  <a:srgbClr val="FEFCFB"/>
                </a:solidFill>
                <a:latin typeface="Noto Sans"/>
                <a:ea typeface="Noto Sans"/>
                <a:cs typeface="Noto Sans"/>
                <a:sym typeface="Noto Sans"/>
              </a:rPr>
              <a:t>Service contracts, additional clients</a:t>
            </a:r>
            <a:endParaRPr b="0" i="0" sz="91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2025-10-04T21:58:36Z</dcterms:created>
  <dc:creator>PptxGenJS</dc:creator>
</cp:coreProperties>
</file>